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3" r:id="rId3"/>
    <p:sldId id="338" r:id="rId4"/>
    <p:sldId id="339" r:id="rId5"/>
    <p:sldId id="348" r:id="rId6"/>
    <p:sldId id="349" r:id="rId7"/>
    <p:sldId id="350" r:id="rId8"/>
    <p:sldId id="341" r:id="rId9"/>
    <p:sldId id="340" r:id="rId10"/>
    <p:sldId id="357" r:id="rId11"/>
    <p:sldId id="342" r:id="rId12"/>
    <p:sldId id="344" r:id="rId13"/>
    <p:sldId id="352" r:id="rId14"/>
    <p:sldId id="353" r:id="rId15"/>
    <p:sldId id="358" r:id="rId16"/>
    <p:sldId id="345" r:id="rId17"/>
    <p:sldId id="346" r:id="rId18"/>
    <p:sldId id="354" r:id="rId19"/>
    <p:sldId id="355" r:id="rId20"/>
    <p:sldId id="359" r:id="rId21"/>
    <p:sldId id="360" r:id="rId22"/>
    <p:sldId id="347" r:id="rId23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3EE43-69F0-4823-8B3F-BB89EA7C00CA}" v="9" dt="2019-11-03T16:18:42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A5741-FB44-4A52-BF4D-E46A8ABEC01F}" type="datetimeFigureOut">
              <a:rPr lang="pt-BR"/>
              <a:pPr>
                <a:defRPr/>
              </a:pPr>
              <a:t>18/11/2019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DE287C-AAAB-409C-B83F-0B2535BCC3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422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51;g4eeef367fb_0_0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Google Shape;52;g4eeef367fb_0_0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06212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20177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70898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16086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90946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59652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925665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9472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26838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84406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60893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48231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02820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0968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3022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6690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6071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49157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96645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8752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89886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471;g505ce0349d_0_59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472;g505ce0349d_0_592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932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Slide de títul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4" name="Google Shape;12;p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71719E7B-2E28-43F0-98AE-93A350AEBDC3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481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Google Shape;47;p1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02B9CB1B-6816-4870-8523-8BEEE4C24BDC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212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Em branc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9;p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0AD93B0C-2B25-4791-B1D6-6EC090C8D154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454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Cabeçalho da Seçã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Google Shape;15;p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7F59D661-DEF7-43F0-9D5F-E4272247D2E3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995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Google Shape;19;p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F8C6829E-80A7-4412-98F3-B4155851FBF5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012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Google Shape;24;p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5EE78122-9B83-4793-9F1A-69280EF998F0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605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Somente títul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Google Shape;27;p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DE6815E-2B1A-42BA-9043-2D35252FBD8E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930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Google Shape;31;p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0D693CB9-577D-42C7-AD59-ED1ABE9D37B6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419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anchor="ctr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Google Shape;34;p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A12E211-3B20-48BF-B78F-C3A513E157D9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718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6;p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anchor="ctr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Google Shape;40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090A0B2-CFB2-41C9-AD89-56C70D8B48CC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597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anchor="ctr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Google Shape;43;p1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ClrTx/>
              <a:buFontTx/>
              <a:buNone/>
              <a:defRPr kern="1200"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5968C88-6797-4E0A-8EDB-3119AEA1B262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597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415925" y="593725"/>
            <a:ext cx="113601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>
              <a:sym typeface="Arial" panose="020B0604020202020204" pitchFamily="34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415925" y="1536700"/>
            <a:ext cx="1136015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>
              <a:sym typeface="Arial" panose="020B0604020202020204" pitchFamily="34" charset="0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50" y="6218238"/>
            <a:ext cx="731838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33" kern="0">
                <a:solidFill>
                  <a:srgbClr val="595959"/>
                </a:solidFill>
                <a:latin typeface="+mn-lt"/>
                <a:cs typeface="Arial"/>
                <a:sym typeface="Arial"/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defRPr/>
            </a:pPr>
            <a:fld id="{BDD6F029-CDBF-4990-B25A-B5DEF03697B5}" type="slidenum">
              <a:rPr lang="pt-BR"/>
              <a:pPr>
                <a:defRPr/>
              </a:pPr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cid:image001.png@01D55F48.465446F0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cid:image002.png@01D55F48.465446F0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arolina.Panzolini@cidadania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54;p13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6022975"/>
            <a:ext cx="18891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Google Shape;55;p13"/>
          <p:cNvSpPr/>
          <p:nvPr/>
        </p:nvSpPr>
        <p:spPr>
          <a:xfrm>
            <a:off x="9294813" y="1681163"/>
            <a:ext cx="73025" cy="665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86249" y="1606981"/>
            <a:ext cx="8048239" cy="493713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20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SDAPI – Secretaria de Direitos Autorais e Propriedade Intelectual</a:t>
            </a:r>
            <a:endParaRPr sz="2000" b="1" kern="0" dirty="0">
              <a:solidFill>
                <a:srgbClr val="FFAB40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478338" y="1935934"/>
            <a:ext cx="4756150" cy="344487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867" kern="0" dirty="0">
                <a:solidFill>
                  <a:srgbClr val="FFFFFF"/>
                </a:solidFill>
                <a:latin typeface="Khmer UI" panose="020B0502040204020203" pitchFamily="34" charset="0"/>
                <a:ea typeface="Raleway Medium"/>
                <a:cs typeface="Khmer UI" panose="020B0502040204020203" pitchFamily="34" charset="0"/>
                <a:sym typeface="Raleway Medium"/>
              </a:rPr>
              <a:t>Secretaria Especial de Cultura -SECULT</a:t>
            </a:r>
            <a:endParaRPr sz="1867" kern="0" dirty="0">
              <a:solidFill>
                <a:srgbClr val="FFFFFF"/>
              </a:solidFill>
              <a:latin typeface="Khmer UI" panose="020B0502040204020203" pitchFamily="34" charset="0"/>
              <a:ea typeface="Raleway Medium"/>
              <a:cs typeface="Khmer UI" panose="020B0502040204020203" pitchFamily="34" charset="0"/>
              <a:sym typeface="Raleway Medium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818773" y="1363357"/>
            <a:ext cx="8052479" cy="4324588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TRATADOS DA INTERNET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WCT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WPPT (RESERVAS NECESSÁRIAS)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EXPOSIÇÃO DE MOTIVOS INTERMINISTERIAL MC E MRE  -  CASA CIVIL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DIMENSÃO TÉCNICA E POLÍTICA INTERNACIONAL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PREVISÃO NA LDA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818773" y="1295401"/>
            <a:ext cx="8180515" cy="4263324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150270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 LDA  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784654"/>
            <a:ext cx="8933927" cy="5618559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Direito de Remuneração Equitativa para os Titulares do Setor Audiovisual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Campanha Internacional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Associações de Gestão Coletiva de Direitos Autorais sobre Obras Audiovisuais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Tratado de Pequim (2012)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i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i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i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812799" y="784654"/>
            <a:ext cx="8835689" cy="5285946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013855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PRINCIPAIS TEMAS A SEREM ABORDADOS NA CONSULTA PÚBLICA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6503908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0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Registro de Obras Intelectuais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Estágio atual: estrutura descentralizada e analógica de registro no Brasil: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Biblioteca Nacional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Escola de Música – UFRJ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Escola de Belas Artes – UFRJ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Meta 39 do PNC – Plano Nacional de Cultura: Unificação do sistema de registro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da governança – digitalização – interoperabilidade - unificação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801504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PRINCIPAIS TEMAS A SEREM ABORDADOS NA CONSULTA PÚBLICA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6776323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SISTEMA DE GESTÃO COLETIVA  - APRIMORAMENTO CONSTANTE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Transparência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Responsabilidade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Prestação de contas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Capacitação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Sanções necessárias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307437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PRINCIPAIS TEMAS A SEREM ABORDADOS NA CONSULTA PÚBLICA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6027182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TRANSFERÊNCIA DE DIREITOS PATRIMONIAIS  -  CESSÃO E LICENÇA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Transparência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Equilíbrio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Boa fé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Respeito à liberdade contratual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158833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PRINCIPAIS TEMAS A SEREM ABORDADOS NA CONSULTA PÚBLICA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4971574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DIREITO DE SEQUÊNCIA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OBRAS DE ARTES VISUAIS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REGULAÇÃO NACIONAL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OMPI – CONVENÇÃO DE BERNA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3042616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02733" y="1295399"/>
            <a:ext cx="9558655" cy="4275667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 descr="cid:image001.png@01D55F48.465446F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21" y="1619275"/>
            <a:ext cx="9128850" cy="35540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781570" y="602734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Gráficos</a:t>
            </a:r>
          </a:p>
        </p:txBody>
      </p:sp>
    </p:spTree>
    <p:extLst>
      <p:ext uri="{BB962C8B-B14F-4D97-AF65-F5344CB8AC3E}">
        <p14:creationId xmlns:p14="http://schemas.microsoft.com/office/powerpoint/2010/main" val="2001904603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80642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Gráficos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06067" y="850557"/>
            <a:ext cx="8856917" cy="5146589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9" descr="cid:image002.png@01D55F48.465446F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21" y="972837"/>
            <a:ext cx="8644890" cy="4895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029488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5175885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EDUCAÇÃO DOS DIREITOS AUTORAIS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DIFUSÃO – DIFUSÃO – MASSA CRÍTICA INTELECTUAL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PARCERIA INPI – OMPI  - ENSINO À DISTÂNCIA – CUSTOMIZADO PARA O BRASIL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PARCERIA MINISTÉRIO DA EDUCAÇÃO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CAPACITAÇÃO DE MULTIPLICADORES – INTEGRANTES OU NÃO DO GOVERNO FEDERAL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- IDENTIFICAÇÃO DE NÚCLEOS DE ESTUDO – PREMIAÇÃO DE PRODUÇÃO CIENTÍFICA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229173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4937522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NEGOCIAÇÕES INTERNACIONAIS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LEGITIMIDADE BRASILEIRA – SOBERANIA – PRESERVAÇÃO DA CULTURA NACIONAL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REGULAÇÃO INTERNACIONAL E NACIONAL SE RETROALIMENTAM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MINISTÉRIO DA CIDADANIA E MINISTÉRIO DAS RELAÇÕES EXTERIORES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MULTILATERAL:  OMPI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BILATERAL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MERCOSUL  - CANADÁ – COREIA DO SUL - EFTA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181570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29" y="117043"/>
            <a:ext cx="8680926" cy="5110344"/>
          </a:xfrm>
          <a:prstGeom prst="rect">
            <a:avLst/>
          </a:prstGeom>
        </p:spPr>
      </p:pic>
      <p:sp>
        <p:nvSpPr>
          <p:cNvPr id="13" name="Retângulo: Cantos Arredondados 23"/>
          <p:cNvSpPr/>
          <p:nvPr/>
        </p:nvSpPr>
        <p:spPr>
          <a:xfrm>
            <a:off x="2086366" y="5519359"/>
            <a:ext cx="3638932" cy="1038582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1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Negociação e Regulação Internacional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1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Política Regulatória Nacional – Aprimoramento LDA e Pauta Legislativa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1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Educação e Fortalecimento da Cultura e Proteção de Direitos Autorais – Difusão e Capacitação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174790" y="5498972"/>
            <a:ext cx="3550508" cy="1163656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: Cantos Arredondados 23"/>
          <p:cNvSpPr/>
          <p:nvPr/>
        </p:nvSpPr>
        <p:spPr>
          <a:xfrm>
            <a:off x="5813722" y="5519359"/>
            <a:ext cx="3805881" cy="1174790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05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Habilitação e Fiscalização da Gestão Coletiva de Direitos Autorais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05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Registro de Obras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05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Mediação e Arbitragem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05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Combate a Pirataria e Tráfico de Bens Culturais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9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5898292" y="5519359"/>
            <a:ext cx="3805881" cy="1143269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7265773" y="4316627"/>
            <a:ext cx="1820562" cy="181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4937522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TRABALHOS PARALELOS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Protocolo de Intenções – MC e MJ – difusão e capacitação – educação – usos lícitos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Memorando de Entendimento – Brasil – República Dominicana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 err="1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Direito.Autoral</a:t>
            </a: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: diálogo com a sociedade civil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20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Implementação e aprimoramento do núcleo de mediação e arbitragem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302410"/>
      </p:ext>
    </p:extLst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23"/>
          <p:cNvSpPr/>
          <p:nvPr/>
        </p:nvSpPr>
        <p:spPr>
          <a:xfrm>
            <a:off x="682852" y="850557"/>
            <a:ext cx="9235505" cy="5856923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MENSAGEM DA SECRETARIA DOS DIREITOS AUTORAIS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 Brasil é um País vocacionado para o criativo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Diálogo aberto com a Sociedade Civil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Parceria com as Universidades: fomento e subsídios para construção de uma massa crítica intelectual nacional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Transparência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da prestação dos serviços públicos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Responsabilidade e Prestação de Contas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Entregas eficazes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dos Direitos Autorais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Escala internacional – preservação da soberania brasileira e da identidade cultural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8933" y="850557"/>
            <a:ext cx="9040570" cy="535551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039698"/>
      </p:ext>
    </p:extLst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765232" y="307148"/>
            <a:ext cx="6846532" cy="987504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600" b="1" kern="0" dirty="0">
              <a:solidFill>
                <a:srgbClr val="FFAB40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600" b="1" kern="0" dirty="0">
              <a:solidFill>
                <a:srgbClr val="FFAB40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20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			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806067" y="1056503"/>
            <a:ext cx="9112290" cy="5720715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3200" b="1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CAROLINA DINIZ PANZOLINI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DIRETORA DE POLÍTICA REGULATÓRIA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SECRETARIA DOS DIREITOS AUTORAIS E PROPRIEDADE INTELECTUAL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SECRETARIA ESPECIAL DE CULTURA – MINISTÉRIO DA CIDADANIA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400" u="sng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Carolina.Panzolini@cidadania.gov.br</a:t>
            </a:r>
            <a:endParaRPr lang="pt-BR" sz="1400" u="sng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400" u="sng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cdinizpanzolini@yahoo.com.br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				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			       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b="1" kern="0" dirty="0"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3200" b="1" kern="0" dirty="0"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OBRIGADA!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904921" y="1613116"/>
            <a:ext cx="9133703" cy="231140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: Cantos Arredondados 23"/>
          <p:cNvSpPr/>
          <p:nvPr/>
        </p:nvSpPr>
        <p:spPr>
          <a:xfrm>
            <a:off x="904921" y="2994217"/>
            <a:ext cx="1530953" cy="715089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27223204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2"/>
          <p:cNvSpPr/>
          <p:nvPr/>
        </p:nvSpPr>
        <p:spPr>
          <a:xfrm>
            <a:off x="6900592" y="155960"/>
            <a:ext cx="167500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ENTREGAS</a:t>
            </a:r>
          </a:p>
        </p:txBody>
      </p:sp>
      <p:sp>
        <p:nvSpPr>
          <p:cNvPr id="15" name="Retângulo: Cantos Arredondados 2"/>
          <p:cNvSpPr/>
          <p:nvPr/>
        </p:nvSpPr>
        <p:spPr>
          <a:xfrm>
            <a:off x="1836151" y="155960"/>
            <a:ext cx="1534019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PROJETOS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486038" y="681719"/>
            <a:ext cx="4316627" cy="584930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da LDA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Projeto USO LEGAL – Educação – Capacitação – Difusão  - Usos lícitos -Combate </a:t>
            </a:r>
            <a:r>
              <a:rPr lang="pt-BR" sz="1400" kern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à Pirataria</a:t>
            </a: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Sistema Unificado de Registro – Digitalização  -  Boas práticas de governança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Negociação e Articulação Internacional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Gestão Coletiva  -  Aprimoramento sistema de fiscalização e aprimoramento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7" name="Retângulo: Cantos Arredondados 23"/>
          <p:cNvSpPr/>
          <p:nvPr/>
        </p:nvSpPr>
        <p:spPr>
          <a:xfrm>
            <a:off x="5494638" y="453522"/>
            <a:ext cx="4580238" cy="6134398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Consulta Pública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Ante Projeto de Lei - APL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1º Semestre 2020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Ações de Educação - Ações de Repressão – Parceria com Ministério da Justiça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1º Semestre 2020 (edições anuais)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Governança, unificar, interoperabilidade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Desburocratizar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Facilitar Acesso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Meta 39 do PNC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1º Semestre 2020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Diretivas e Tratados Internacionais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OMPI – Organização Mundial de Propriedade Intelectual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Tratado de </a:t>
            </a:r>
            <a:r>
              <a:rPr lang="pt-BR" sz="1400" kern="0" dirty="0" err="1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Marraqueche</a:t>
            </a: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 – Deficientes Visuais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WCT e WPPT – Internet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1º Semestre 2020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Soluções Tecnológicas de Automação de Processos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 º Semestre 2020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86038" y="155960"/>
            <a:ext cx="4316627" cy="6417836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221548" y="143375"/>
            <a:ext cx="4876569" cy="6425514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have esquerda 2"/>
          <p:cNvSpPr/>
          <p:nvPr/>
        </p:nvSpPr>
        <p:spPr>
          <a:xfrm>
            <a:off x="5338125" y="614932"/>
            <a:ext cx="448112" cy="8246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esquerda 12"/>
          <p:cNvSpPr/>
          <p:nvPr/>
        </p:nvSpPr>
        <p:spPr>
          <a:xfrm>
            <a:off x="5338125" y="1533869"/>
            <a:ext cx="448112" cy="9917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esquerda 20"/>
          <p:cNvSpPr/>
          <p:nvPr/>
        </p:nvSpPr>
        <p:spPr>
          <a:xfrm>
            <a:off x="5347998" y="2619963"/>
            <a:ext cx="448112" cy="117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have esquerda 22"/>
          <p:cNvSpPr/>
          <p:nvPr/>
        </p:nvSpPr>
        <p:spPr>
          <a:xfrm>
            <a:off x="5347997" y="3891973"/>
            <a:ext cx="448113" cy="13637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have esquerda 23"/>
          <p:cNvSpPr/>
          <p:nvPr/>
        </p:nvSpPr>
        <p:spPr>
          <a:xfrm>
            <a:off x="5346368" y="5322280"/>
            <a:ext cx="448113" cy="8478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300155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2266294" cy="646986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818773" y="932929"/>
            <a:ext cx="8052479" cy="5414248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Consulta Pública - Objetivo  -  Lógica  -  Racionalidade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Consultar a Sociedade Civil  - Liberdade de manifestação  - Sem texto prévio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Trabalho da equipe técnica da Secretaria de Direitos Autorais e Propriedade Intelectual – SDAPI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1ª Etapa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Subsídios para a construção de um Anteprojeto de Lei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Reuniões com representantes de associações, entidades e grupos interessados (respeitando-se a diferença das cadeias econômicas)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2ª Etapa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Nova Consulta Pública com um texto (minuta de anteprojeto) para colaboração da sociedade – Encaminhamento político via Ministro de Estado da Cidadania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2852" y="1109133"/>
            <a:ext cx="8503626" cy="4494228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543273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2266294" cy="646986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  <a:endParaRPr lang="pt-BR" sz="1600" b="1" kern="0" dirty="0">
              <a:solidFill>
                <a:srgbClr val="FFAB40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6" name="Retângulo: Cantos Arredondados 23"/>
          <p:cNvSpPr/>
          <p:nvPr/>
        </p:nvSpPr>
        <p:spPr>
          <a:xfrm>
            <a:off x="904921" y="1115275"/>
            <a:ext cx="8052479" cy="5243989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Destaques: Limitações e Exceções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Museus – Bibliotecas – Arquivos – Instituições de Ensino e de Pesquisa  -  Valores:  preservação patrimônio histórico - cultural e acesso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Debates no Comitê Permanente sobre Direitos de Autor e Direitos Conexos da OMPI (SCCR/WIPO)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Brasil: artigos 46, 47 e 48 da Lei de Direitos Autorais (limitações) e artigo 8º (exceções)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Regra dos Três Passos da Convenção de Berna e de TRIPS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Equilíbrio – Segurança Jurídica – Acesso à cultura e informação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2852" y="1109133"/>
            <a:ext cx="8503626" cy="4494228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886077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2266294" cy="646986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904921" y="1393825"/>
            <a:ext cx="8052479" cy="3200876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2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LIMITAÇÕES E EXCEÇÕES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Obras órfãs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pt-BR" sz="2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Intercâmbio transfronteiriço no ambiente digital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endParaRPr lang="pt-BR" sz="2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2852" y="1109133"/>
            <a:ext cx="8503626" cy="4494228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1516455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668868" y="812800"/>
            <a:ext cx="9249490" cy="5175885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6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Limitações e Exceções para pessoas com deficiência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6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Tratado de </a:t>
            </a:r>
            <a:r>
              <a:rPr lang="pt-BR" sz="1600" b="1" kern="0" dirty="0" err="1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Marraqueche</a:t>
            </a:r>
            <a:endParaRPr lang="pt-BR" sz="16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Ratificado pelo Decreto nº 261/2015 e promulgado pelo Decreto nº 9.522/2018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Facilitar o acesso a obras publicadas às pessoas cegas, com deficiência visual ou com outras dificuldades  - Ministério da Cidadania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LDA – art. 46, inciso I, letra “d”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Status de emenda constitucional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Estágio Atual: trabalhos do Grupo de Trabalho (entidades autorizadas), tramitação do PL e trabalhos de difusão e capacitação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68868" y="1126068"/>
            <a:ext cx="9150635" cy="4521200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6467169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1412950" y="277344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781978" y="494433"/>
            <a:ext cx="8880378" cy="6095286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Responsabilidade dos Provedores de Aplicações de Internet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Valores: equilíbrio entre acesso à informação – cultura – educação e respeito aos direitos dos autores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Novas Tecnologias e novos modelos de negócios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Marco Civil da Internet: artigo 19 - § 2º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Europa: artigo 17 da Diretiva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i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i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4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No Brasil: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Aplicação do Artigo 105 da Lei de Direitos Autorais – Ordem Judicial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Decisões Judiciais nacionais e benchmarking internacional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4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Necessidade de Regulação da Reforma da Lei de Direitos Autorais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904920" y="809398"/>
            <a:ext cx="8634495" cy="5007202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260679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oogle Shape;475;p44"/>
          <p:cNvGrpSpPr>
            <a:grpSpLocks/>
          </p:cNvGrpSpPr>
          <p:nvPr/>
        </p:nvGrpSpPr>
        <p:grpSpPr bwMode="auto">
          <a:xfrm>
            <a:off x="904921" y="1295400"/>
            <a:ext cx="1093787" cy="98425"/>
            <a:chOff x="793825" y="899700"/>
            <a:chExt cx="820800" cy="73500"/>
          </a:xfrm>
        </p:grpSpPr>
        <p:sp>
          <p:nvSpPr>
            <p:cNvPr id="476" name="Google Shape;476;p44"/>
            <p:cNvSpPr/>
            <p:nvPr/>
          </p:nvSpPr>
          <p:spPr>
            <a:xfrm>
              <a:off x="1204820" y="899700"/>
              <a:ext cx="409805" cy="73500"/>
            </a:xfrm>
            <a:prstGeom prst="rect">
              <a:avLst/>
            </a:prstGeom>
            <a:solidFill>
              <a:srgbClr val="A2C4C9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793825" y="899700"/>
              <a:ext cx="410995" cy="735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solidFill>
                  <a:srgbClr val="000000"/>
                </a:solidFill>
                <a:highlight>
                  <a:srgbClr val="D9EAD3"/>
                </a:highlight>
                <a:latin typeface="+mn-lt"/>
                <a:cs typeface="Arial"/>
                <a:sym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04921" y="1295400"/>
            <a:ext cx="1269871" cy="176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2"/>
          <p:cNvSpPr/>
          <p:nvPr/>
        </p:nvSpPr>
        <p:spPr>
          <a:xfrm>
            <a:off x="682852" y="307148"/>
            <a:ext cx="6846532" cy="374571"/>
          </a:xfrm>
          <a:prstGeom prst="round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t-BR" sz="1600" b="1" kern="0" dirty="0">
                <a:solidFill>
                  <a:srgbClr val="FFAB40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APRIMORAMENTO LDA</a:t>
            </a:r>
          </a:p>
        </p:txBody>
      </p:sp>
      <p:sp>
        <p:nvSpPr>
          <p:cNvPr id="16" name="Retângulo: Cantos Arredondados 23"/>
          <p:cNvSpPr/>
          <p:nvPr/>
        </p:nvSpPr>
        <p:spPr>
          <a:xfrm>
            <a:off x="818773" y="1363357"/>
            <a:ext cx="8052479" cy="4937522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6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DIREITOS AUTORAIS – AMBIENTE DIGITAL – TRANSPARÊNCIA - INFORMAÇÃO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b="1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pt-BR" sz="1600" b="1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Novas Tecnologias - novos modelos de negócios – migração das obras intelectuais para a internet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OMPI  - PAPER BRASIL – GRULAC – ESTUDOS – AGENDA PERMANENTE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FORTALECIMENTO CAPACIDADE DE NEGOCIAÇÃO DOS AUTORES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RESPEITO À LIBERDADE DOS CONTRATOS E PREVALÊNCIA DO EQUILÍBRIO CONTRATUAL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pt-BR" sz="16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srgbClr val="1C583D"/>
                </a:solidFill>
                <a:latin typeface="Khmer UI" panose="020B0502040204020203" pitchFamily="34" charset="0"/>
                <a:ea typeface="Raleway"/>
                <a:cs typeface="Khmer UI" panose="020B0502040204020203" pitchFamily="34" charset="0"/>
                <a:sym typeface="Raleway"/>
              </a:rPr>
              <a:t>DISTORÇÕES: CONTRATOS ANALÓGICOS NO AMBIENTE DIGITAL – EM PREJUÍZO DOS AUTORES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400" kern="0" dirty="0">
              <a:solidFill>
                <a:srgbClr val="1C583D"/>
              </a:solidFill>
              <a:latin typeface="Khmer UI" panose="020B0502040204020203" pitchFamily="34" charset="0"/>
              <a:ea typeface="Raleway"/>
              <a:cs typeface="Khmer UI" panose="020B0502040204020203" pitchFamily="34" charset="0"/>
              <a:sym typeface="Raleway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818773" y="1295401"/>
            <a:ext cx="8180515" cy="4263324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75541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_04052019 [Modo de Compatibilidade]" id="{B3ADC1ED-5426-441C-A769-B4976154CE5A}" vid="{44594320-30D1-4389-B7DC-1A6FA6986B53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Apresentação_04052019</Template>
  <TotalTime>4145</TotalTime>
  <Words>1019</Words>
  <Application>Microsoft Office PowerPoint</Application>
  <PresentationFormat>Widescreen</PresentationFormat>
  <Paragraphs>305</Paragraphs>
  <Slides>22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Khmer UI</vt:lpstr>
      <vt:lpstr>Raleway</vt:lpstr>
      <vt:lpstr>Raleway Medium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Odecir Luiz Prata da Costa</dc:creator>
  <cp:lastModifiedBy>marcos.wachowicz@gmail.com</cp:lastModifiedBy>
  <cp:revision>142</cp:revision>
  <cp:lastPrinted>2019-07-29T16:48:36Z</cp:lastPrinted>
  <dcterms:created xsi:type="dcterms:W3CDTF">2019-05-05T19:41:20Z</dcterms:created>
  <dcterms:modified xsi:type="dcterms:W3CDTF">2019-11-18T20:40:49Z</dcterms:modified>
</cp:coreProperties>
</file>