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14" r:id="rId2"/>
    <p:sldId id="327" r:id="rId3"/>
    <p:sldId id="478" r:id="rId4"/>
    <p:sldId id="517" r:id="rId5"/>
    <p:sldId id="516" r:id="rId6"/>
    <p:sldId id="515" r:id="rId7"/>
  </p:sldIdLst>
  <p:sldSz cx="9144000" cy="6858000" type="screen4x3"/>
  <p:notesSz cx="6805613" cy="99393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Tinajero" initials="AT" lastIdx="1" clrIdx="0"/>
  <p:cmAuthor id="2" name="Jackie Herre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  <a:srgbClr val="D28616"/>
    <a:srgbClr val="D2973B"/>
    <a:srgbClr val="8326FF"/>
    <a:srgbClr val="FFD712"/>
    <a:srgbClr val="DCC137"/>
    <a:srgbClr val="AF423F"/>
    <a:srgbClr val="2F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1354" autoAdjust="0"/>
  </p:normalViewPr>
  <p:slideViewPr>
    <p:cSldViewPr snapToGrid="0">
      <p:cViewPr varScale="1">
        <p:scale>
          <a:sx n="78" d="100"/>
          <a:sy n="78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34F3-F0CE-42AF-BE5E-45CCAF0E7693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2741-91A7-44C4-8930-B1FE6439AE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55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4F81-2600-437A-A0D3-F38738BD98FD}" type="datetimeFigureOut">
              <a:rPr lang="es-ES" smtClean="0"/>
              <a:t>27/11/2020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59E1E-CA5B-4EE9-8F5E-122CAB09A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95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baseline="0" dirty="0"/>
          </a:p>
          <a:p>
            <a:pPr marL="0" indent="0">
              <a:buFontTx/>
              <a:buNone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59E1E-CA5B-4EE9-8F5E-122CAB09AFE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70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59E1E-CA5B-4EE9-8F5E-122CAB09AFE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6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844" y="274687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511" y="44286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4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_tradnl"/>
          </a:p>
        </p:txBody>
      </p:sp>
      <p:sp>
        <p:nvSpPr>
          <p:cNvPr id="9" name="Marcador de contenido 3"/>
          <p:cNvSpPr>
            <a:spLocks noGrp="1"/>
          </p:cNvSpPr>
          <p:nvPr>
            <p:ph sz="half" idx="12"/>
          </p:nvPr>
        </p:nvSpPr>
        <p:spPr>
          <a:xfrm>
            <a:off x="455612" y="1600200"/>
            <a:ext cx="4040188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10" name="Marcador de contenido 3"/>
          <p:cNvSpPr>
            <a:spLocks noGrp="1"/>
          </p:cNvSpPr>
          <p:nvPr>
            <p:ph sz="half" idx="13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pie de página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 anchor="b">
            <a:normAutofit/>
          </a:bodyPr>
          <a:lstStyle>
            <a:lvl1pPr marL="0" indent="0">
              <a:buNone/>
              <a:defRPr sz="1600" b="0" i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 anchor="b">
            <a:normAutofit/>
          </a:bodyPr>
          <a:lstStyle>
            <a:lvl1pPr marL="0" indent="0">
              <a:buNone/>
              <a:defRPr sz="1600" b="0" i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10" name="Marcador de contenido 3"/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Haga clic para modificar el estilo de texto del patrón</a:t>
            </a:r>
          </a:p>
          <a:p>
            <a:pPr lvl="1"/>
            <a:r>
              <a:rPr lang="x-none" dirty="0"/>
              <a:t>Segundo nivel</a:t>
            </a:r>
          </a:p>
          <a:p>
            <a:pPr lvl="2"/>
            <a:r>
              <a:rPr lang="x-none" dirty="0"/>
              <a:t>Tercer nivel</a:t>
            </a:r>
          </a:p>
          <a:p>
            <a:pPr lvl="3"/>
            <a:r>
              <a:rPr lang="x-none" dirty="0"/>
              <a:t>Cuarto nivel</a:t>
            </a:r>
          </a:p>
          <a:p>
            <a:pPr lvl="4"/>
            <a:r>
              <a:rPr lang="x-none" dirty="0"/>
              <a:t>Quinto nivel</a:t>
            </a:r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685800" y="781505"/>
            <a:ext cx="655525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646805" y="3515444"/>
            <a:ext cx="780109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subtítulo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s-ES_tradnl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42646" y="2665631"/>
            <a:ext cx="6324600" cy="503238"/>
          </a:xfrm>
        </p:spPr>
        <p:txBody>
          <a:bodyPr/>
          <a:lstStyle/>
          <a:p>
            <a:r>
              <a:rPr lang="x-none" dirty="0"/>
              <a:t>Clic para editar título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152650"/>
            <a:ext cx="3008313" cy="3973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5DE8C-8F98-1D48-B2E0-AE0FF710EED3}" type="datetime1">
              <a:rPr lang="es-ES_tradnl"/>
              <a:pPr>
                <a:defRPr/>
              </a:pPr>
              <a:t>27/11/2020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791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2A5907-C030-B74C-B79F-7DA4960FAB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078" y="5036434"/>
            <a:ext cx="6324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 para editar título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28487" y="730282"/>
            <a:ext cx="815831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5078" y="5725409"/>
            <a:ext cx="6324600" cy="459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C677-A9FA-394D-8356-5D680978B5A0}" type="datetime1">
              <a:rPr lang="es-ES_tradnl"/>
              <a:pPr>
                <a:defRPr/>
              </a:pPr>
              <a:t>27/11/2020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5252-6AE6-354A-B087-99BB92CDA8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48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61226" y="914400"/>
            <a:ext cx="6324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s-ES_tradnl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3"/>
          </p:nvPr>
        </p:nvSpPr>
        <p:spPr>
          <a:xfrm>
            <a:off x="4645025" y="6416675"/>
            <a:ext cx="40417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accent5">
              <a:lumMod val="50000"/>
            </a:schemeClr>
          </a:solidFill>
          <a:latin typeface="Calibri"/>
          <a:ea typeface="ＭＳ Ｐゴシック" charset="-128"/>
          <a:cs typeface="Calibri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934076" y="2397918"/>
            <a:ext cx="7599124" cy="1774031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 Narrow" pitchFamily="34" charset="0"/>
              </a:rPr>
              <a:t>Utilización de Obras Huérfanas en tiempos de Pandemia: </a:t>
            </a:r>
            <a:r>
              <a:rPr lang="es-ES" sz="2800" b="1" i="1" dirty="0" err="1">
                <a:solidFill>
                  <a:schemeClr val="bg1"/>
                </a:solidFill>
                <a:latin typeface="Arial Narrow" pitchFamily="34" charset="0"/>
              </a:rPr>
              <a:t>Blockchain</a:t>
            </a:r>
            <a:r>
              <a:rPr lang="es-ES" sz="28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Arial Narrow" pitchFamily="34" charset="0"/>
              </a:rPr>
              <a:t>como solución para permitir el acceso o en su defecto pasar al dominio público</a:t>
            </a:r>
            <a:endParaRPr lang="es-EC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3550968" y="4451153"/>
            <a:ext cx="315463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Javier Freire Núñez 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03 de Noviembre de 2020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Quito, Ecuador</a:t>
            </a:r>
          </a:p>
        </p:txBody>
      </p:sp>
      <p:pic>
        <p:nvPicPr>
          <p:cNvPr id="7" name="Picture 8" descr="Ã©quatorien, drapeau, ondulÃ©, arriÃ¨re-plan., vecteur,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27" r="13359"/>
          <a:stretch/>
        </p:blipFill>
        <p:spPr bwMode="auto">
          <a:xfrm>
            <a:off x="7660166" y="5401271"/>
            <a:ext cx="873034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-3235" r="2067" b="78571"/>
          <a:stretch/>
        </p:blipFill>
        <p:spPr bwMode="auto">
          <a:xfrm>
            <a:off x="9789" y="0"/>
            <a:ext cx="9134211" cy="193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86625" y="547904"/>
            <a:ext cx="1075475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EC" sz="2400" b="1" dirty="0">
                <a:solidFill>
                  <a:srgbClr val="4BACC6">
                    <a:lumMod val="50000"/>
                  </a:srgbClr>
                </a:solidFill>
              </a:rPr>
              <a:t>ÍNDICE</a:t>
            </a:r>
            <a:endParaRPr lang="es-ES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571500" y="1146590"/>
            <a:ext cx="8509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eurón 9"/>
          <p:cNvSpPr/>
          <p:nvPr/>
        </p:nvSpPr>
        <p:spPr>
          <a:xfrm>
            <a:off x="2077370" y="1399083"/>
            <a:ext cx="846629" cy="1090768"/>
          </a:xfrm>
          <a:prstGeom prst="chevron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985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150122" y="1588824"/>
            <a:ext cx="4050778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EC" sz="2400" b="1" dirty="0">
                <a:solidFill>
                  <a:schemeClr val="accent6">
                    <a:lumMod val="50000"/>
                  </a:schemeClr>
                </a:solidFill>
              </a:rPr>
              <a:t>Obras Huérfanas</a:t>
            </a:r>
          </a:p>
        </p:txBody>
      </p:sp>
      <p:sp>
        <p:nvSpPr>
          <p:cNvPr id="12" name="Cheurón 11"/>
          <p:cNvSpPr/>
          <p:nvPr/>
        </p:nvSpPr>
        <p:spPr>
          <a:xfrm>
            <a:off x="2077370" y="2601481"/>
            <a:ext cx="846629" cy="1090768"/>
          </a:xfrm>
          <a:prstGeom prst="chevron">
            <a:avLst/>
          </a:prstGeom>
          <a:solidFill>
            <a:schemeClr val="accent4">
              <a:lumMod val="40000"/>
              <a:lumOff val="60000"/>
              <a:alpha val="2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6985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1024362" y="2806850"/>
            <a:ext cx="4266679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s-EC" sz="2400" b="1" dirty="0">
                <a:solidFill>
                  <a:schemeClr val="accent4">
                    <a:lumMod val="50000"/>
                  </a:schemeClr>
                </a:solidFill>
              </a:rPr>
              <a:t>Consideraciones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3150122" y="4003256"/>
            <a:ext cx="2124080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2077369" y="3922354"/>
            <a:ext cx="846629" cy="1090768"/>
          </a:xfrm>
          <a:prstGeom prst="chevron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6985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3026463" y="4114948"/>
            <a:ext cx="4607992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s-EC" sz="2400" b="1" dirty="0">
                <a:solidFill>
                  <a:schemeClr val="accent2">
                    <a:lumMod val="50000"/>
                  </a:schemeClr>
                </a:solidFill>
              </a:rPr>
              <a:t>Conclusiones </a:t>
            </a:r>
          </a:p>
        </p:txBody>
      </p:sp>
    </p:spTree>
    <p:extLst>
      <p:ext uri="{BB962C8B-B14F-4D97-AF65-F5344CB8AC3E}">
        <p14:creationId xmlns:p14="http://schemas.microsoft.com/office/powerpoint/2010/main" val="41167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193454" y="2056364"/>
            <a:ext cx="7226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Metáfora: aquellas que no tienen padre. Pueden estar protegidas por algún derecho de exclusiva pero a ciencia cierta no se sabe quién es su titular o si se lo conoce éste no es posible encontrarlo.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54" y="4290258"/>
            <a:ext cx="2853659" cy="19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eurón 20"/>
          <p:cNvSpPr/>
          <p:nvPr/>
        </p:nvSpPr>
        <p:spPr>
          <a:xfrm>
            <a:off x="588924" y="864962"/>
            <a:ext cx="3621125" cy="721276"/>
          </a:xfrm>
          <a:prstGeom prst="chevron">
            <a:avLst>
              <a:gd name="adj" fmla="val 3261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Obras Huérfanas</a:t>
            </a:r>
          </a:p>
        </p:txBody>
      </p:sp>
    </p:spTree>
    <p:extLst>
      <p:ext uri="{BB962C8B-B14F-4D97-AF65-F5344CB8AC3E}">
        <p14:creationId xmlns:p14="http://schemas.microsoft.com/office/powerpoint/2010/main" val="68160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30404" y="2512999"/>
            <a:ext cx="7431207" cy="984577"/>
          </a:xfrm>
        </p:spPr>
        <p:txBody>
          <a:bodyPr/>
          <a:lstStyle/>
          <a:p>
            <a:r>
              <a:rPr lang="es-EC" sz="2400" dirty="0">
                <a:solidFill>
                  <a:schemeClr val="tx1"/>
                </a:solidFill>
              </a:rPr>
              <a:t>Las obras son protegidas sin necesidad de un registro ante una autoridad.</a:t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Cheurón 20"/>
          <p:cNvSpPr/>
          <p:nvPr/>
        </p:nvSpPr>
        <p:spPr>
          <a:xfrm>
            <a:off x="588924" y="864962"/>
            <a:ext cx="3621125" cy="721276"/>
          </a:xfrm>
          <a:prstGeom prst="chevron">
            <a:avLst>
              <a:gd name="adj" fmla="val 3261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Consideraciones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30405" y="2746949"/>
            <a:ext cx="7158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+mj-lt"/>
              </a:rPr>
              <a:t>Muchas colecciones y obras que se encuentran en bibliotecas las cuales no se pueden utilizar por no infringir un derecho de autor.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30405" y="4080092"/>
            <a:ext cx="7069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+mn-lt"/>
              </a:rPr>
              <a:t>Para poder usar obras huérfanas deben realizar previamente una “búsqueda diligente y de buena fe” </a:t>
            </a:r>
          </a:p>
          <a:p>
            <a:pPr algn="just"/>
            <a:r>
              <a:rPr lang="es-EC" sz="2400" dirty="0">
                <a:latin typeface="+mn-lt"/>
              </a:rPr>
              <a:t>Art. 214 Ley PI, Ecuador.  Art. 3 Directiva 2012/28/EU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30405" y="5324438"/>
            <a:ext cx="724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err="1">
                <a:latin typeface="+mn-lt"/>
              </a:rPr>
              <a:t>Blockchain</a:t>
            </a:r>
            <a:r>
              <a:rPr lang="es-EC" sz="2400" dirty="0">
                <a:latin typeface="+mn-lt"/>
              </a:rPr>
              <a:t> permite verificar, validar, rastrear y almacenar todo tipo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529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urón 20"/>
          <p:cNvSpPr/>
          <p:nvPr/>
        </p:nvSpPr>
        <p:spPr>
          <a:xfrm>
            <a:off x="540392" y="504324"/>
            <a:ext cx="2869814" cy="721276"/>
          </a:xfrm>
          <a:prstGeom prst="chevron">
            <a:avLst>
              <a:gd name="adj" fmla="val 3261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Conclusiones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0392" y="1628507"/>
            <a:ext cx="8070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/>
              <a:t>Se trata de establecer un mecanismo jurídico eficiente, eficaz y transparente que permita una búsqueda diligente y exhaustiva de un autor desconocido.</a:t>
            </a:r>
          </a:p>
          <a:p>
            <a:pPr algn="just"/>
            <a:endParaRPr lang="es-EC" sz="2000" dirty="0"/>
          </a:p>
          <a:p>
            <a:pPr algn="just"/>
            <a:endParaRPr lang="es-EC" sz="2000" dirty="0"/>
          </a:p>
          <a:p>
            <a:pPr algn="just"/>
            <a:r>
              <a:rPr lang="es-EC" sz="2000" dirty="0"/>
              <a:t>Pareto </a:t>
            </a:r>
            <a:r>
              <a:rPr lang="es-EC" sz="2000" i="1" dirty="0"/>
              <a:t>Superior</a:t>
            </a:r>
            <a:r>
              <a:rPr lang="es-EC" sz="2000" dirty="0"/>
              <a:t>. El titular del derecho de autor no estará en una peor situación y al menos uno o más usuarios estarán mejor, beneficiándose del aprovechamiento de la obra. </a:t>
            </a:r>
          </a:p>
          <a:p>
            <a:pPr algn="just"/>
            <a:endParaRPr lang="es-EC" sz="2000" dirty="0"/>
          </a:p>
          <a:p>
            <a:pPr algn="just"/>
            <a:endParaRPr lang="es-EC" sz="2000" dirty="0"/>
          </a:p>
          <a:p>
            <a:pPr algn="just"/>
            <a:r>
              <a:rPr lang="es-EC" sz="2000" dirty="0"/>
              <a:t>No otorgar una indemnización retroactiva a favor del titular de una obra que fue debidamente incluida en el catálogo de obras huérfanas</a:t>
            </a:r>
          </a:p>
        </p:txBody>
      </p:sp>
    </p:spTree>
    <p:extLst>
      <p:ext uri="{BB962C8B-B14F-4D97-AF65-F5344CB8AC3E}">
        <p14:creationId xmlns:p14="http://schemas.microsoft.com/office/powerpoint/2010/main" val="83093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338643" y="2513410"/>
            <a:ext cx="2476501" cy="53578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 Narrow" pitchFamily="34" charset="0"/>
              </a:rPr>
              <a:t>¡GRACIAS!</a:t>
            </a:r>
            <a:endParaRPr lang="es-EC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CuadroTexto 8"/>
          <p:cNvSpPr txBox="1"/>
          <p:nvPr/>
        </p:nvSpPr>
        <p:spPr>
          <a:xfrm>
            <a:off x="2294728" y="3628491"/>
            <a:ext cx="4564332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Javier Freire Núñez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 (Ecuador)</a:t>
            </a:r>
          </a:p>
          <a:p>
            <a:pPr algn="ctr"/>
            <a:endParaRPr lang="es-ES" sz="20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@</a:t>
            </a:r>
            <a:r>
              <a:rPr lang="es-ES" sz="2000" b="1" dirty="0" err="1">
                <a:solidFill>
                  <a:schemeClr val="bg1"/>
                </a:solidFill>
                <a:latin typeface="Arial Narrow" pitchFamily="34" charset="0"/>
                <a:cs typeface="Calibri"/>
              </a:rPr>
              <a:t>freire_javier</a:t>
            </a:r>
            <a:endParaRPr lang="es-ES" sz="20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  <a:p>
            <a:pPr algn="ctr"/>
            <a:endParaRPr lang="es-ES" sz="20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Arial Narrow" pitchFamily="34" charset="0"/>
                <a:cs typeface="Calibri"/>
              </a:rPr>
              <a:t>javier.freire13@gmailcom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  <a:p>
            <a:pPr algn="ctr"/>
            <a:endParaRPr lang="es-ES" sz="16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  <a:p>
            <a:pPr algn="ctr"/>
            <a:endParaRPr lang="es-ES" sz="1600" b="1" dirty="0">
              <a:solidFill>
                <a:schemeClr val="bg1"/>
              </a:solidFill>
              <a:latin typeface="Arial Narrow" pitchFamily="34" charset="0"/>
              <a:cs typeface="Calibri"/>
            </a:endParaRPr>
          </a:p>
        </p:txBody>
      </p:sp>
      <p:pic>
        <p:nvPicPr>
          <p:cNvPr id="7" name="Picture 8" descr="Ã©quatorien, drapeau, ondulÃ©, arriÃ¨re-plan., vecteur, illustr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27" r="13359"/>
          <a:stretch/>
        </p:blipFill>
        <p:spPr bwMode="auto">
          <a:xfrm>
            <a:off x="8388035" y="5752149"/>
            <a:ext cx="643866" cy="6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LOGO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77" y="4633169"/>
            <a:ext cx="334150" cy="3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-3235" r="2067" b="78571"/>
          <a:stretch/>
        </p:blipFill>
        <p:spPr bwMode="auto">
          <a:xfrm>
            <a:off x="9789" y="0"/>
            <a:ext cx="9134211" cy="193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85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205004</TotalTime>
  <Words>255</Words>
  <Application>Microsoft Office PowerPoint</Application>
  <PresentationFormat>Apresentação na tela (4:3)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Arial Narrow</vt:lpstr>
      <vt:lpstr>Calibri</vt:lpstr>
      <vt:lpstr>Tema de Office</vt:lpstr>
      <vt:lpstr>Utilización de Obras Huérfanas en tiempos de Pandemia: Blockchain como solución para permitir el acceso o en su defecto pasar al dominio público</vt:lpstr>
      <vt:lpstr>Apresentação do PowerPoint</vt:lpstr>
      <vt:lpstr>Apresentação do PowerPoint</vt:lpstr>
      <vt:lpstr>Las obras son protegidas sin necesidad de un registro ante una autoridad.   </vt:lpstr>
      <vt:lpstr>Apresentação do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Macintosh</dc:creator>
  <cp:lastModifiedBy>Usuario</cp:lastModifiedBy>
  <cp:revision>476</cp:revision>
  <cp:lastPrinted>2016-03-12T00:00:13Z</cp:lastPrinted>
  <dcterms:created xsi:type="dcterms:W3CDTF">2014-06-25T19:05:09Z</dcterms:created>
  <dcterms:modified xsi:type="dcterms:W3CDTF">2020-11-27T19:47:13Z</dcterms:modified>
</cp:coreProperties>
</file>